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83" r:id="rId3"/>
    <p:sldId id="324" r:id="rId4"/>
    <p:sldId id="256" r:id="rId5"/>
    <p:sldId id="314" r:id="rId6"/>
    <p:sldId id="318" r:id="rId7"/>
    <p:sldId id="258" r:id="rId8"/>
    <p:sldId id="309" r:id="rId9"/>
    <p:sldId id="294" r:id="rId10"/>
    <p:sldId id="268" r:id="rId11"/>
    <p:sldId id="299" r:id="rId12"/>
    <p:sldId id="269" r:id="rId13"/>
    <p:sldId id="271" r:id="rId14"/>
    <p:sldId id="272" r:id="rId15"/>
    <p:sldId id="287" r:id="rId16"/>
    <p:sldId id="270" r:id="rId17"/>
    <p:sldId id="295" r:id="rId18"/>
    <p:sldId id="297" r:id="rId19"/>
    <p:sldId id="302" r:id="rId20"/>
    <p:sldId id="304" r:id="rId21"/>
    <p:sldId id="273" r:id="rId22"/>
    <p:sldId id="275" r:id="rId23"/>
    <p:sldId id="274" r:id="rId24"/>
    <p:sldId id="265" r:id="rId25"/>
    <p:sldId id="325" r:id="rId26"/>
    <p:sldId id="326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Chávez" initials="JC" lastIdx="6" clrIdx="0">
    <p:extLst>
      <p:ext uri="{19B8F6BF-5375-455C-9EA6-DF929625EA0E}">
        <p15:presenceInfo xmlns:p15="http://schemas.microsoft.com/office/powerpoint/2012/main" userId="4cca5e96d169d1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96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37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69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01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97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596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796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93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0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93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FB42-0C1A-4158-B87F-BB9164767CF1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3A2A-7B73-4DEB-96E0-B418B26AE9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9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6FC343-7871-9F7C-44DC-C0D05F760861}"/>
              </a:ext>
            </a:extLst>
          </p:cNvPr>
          <p:cNvSpPr txBox="1">
            <a:spLocks/>
          </p:cNvSpPr>
          <p:nvPr/>
        </p:nvSpPr>
        <p:spPr>
          <a:xfrm>
            <a:off x="2004104" y="2282284"/>
            <a:ext cx="7199544" cy="1850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b="1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n-US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model: Tutorial and semiclassical techniques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012AD40-7BC8-B30F-D3C5-017C488961EE}"/>
              </a:ext>
            </a:extLst>
          </p:cNvPr>
          <p:cNvSpPr txBox="1">
            <a:spLocks/>
          </p:cNvSpPr>
          <p:nvPr/>
        </p:nvSpPr>
        <p:spPr>
          <a:xfrm>
            <a:off x="4868022" y="4304403"/>
            <a:ext cx="3465635" cy="1179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Jorge Chávez-Carlos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:a16="http://schemas.microsoft.com/office/drawing/2014/main" id="{A33C3B3C-51D2-C09A-FBB4-1EE03FBD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4" y="1067297"/>
            <a:ext cx="1915886" cy="909394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20345598-D996-11A5-7861-93A4617853F5}"/>
              </a:ext>
            </a:extLst>
          </p:cNvPr>
          <p:cNvSpPr txBox="1"/>
          <p:nvPr/>
        </p:nvSpPr>
        <p:spPr>
          <a:xfrm>
            <a:off x="620485" y="6029187"/>
            <a:ext cx="1157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013C60-DCA7-6FD7-80ED-E3857956A024}"/>
              </a:ext>
            </a:extLst>
          </p:cNvPr>
          <p:cNvSpPr txBox="1"/>
          <p:nvPr/>
        </p:nvSpPr>
        <p:spPr>
          <a:xfrm>
            <a:off x="7315056" y="6334780"/>
            <a:ext cx="5060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Storrs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Conne</a:t>
            </a:r>
            <a:r>
              <a:rPr 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cticut, USA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89701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80603" y="3128632"/>
            <a:ext cx="499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 equations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4844918"/>
            <a:ext cx="1440000" cy="4534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0" y="5404633"/>
            <a:ext cx="2160000" cy="4355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72" y="3795482"/>
            <a:ext cx="8299680" cy="264985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217659" y="4738648"/>
            <a:ext cx="2275902" cy="13319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>
            <a:off x="1046185" y="3482194"/>
            <a:ext cx="540328" cy="1026048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2670498" y="4900230"/>
            <a:ext cx="872837" cy="7962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0" y="1699785"/>
            <a:ext cx="5056561" cy="15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42095" y="1523492"/>
            <a:ext cx="5530855" cy="1782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32" y="1750707"/>
            <a:ext cx="3335963" cy="5847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16" y="1002540"/>
            <a:ext cx="2949392" cy="6014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32" y="2339430"/>
            <a:ext cx="1270849" cy="43855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075917" y="884702"/>
            <a:ext cx="3654078" cy="18932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and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2" y="3754228"/>
            <a:ext cx="2353856" cy="1401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7" y="2525624"/>
            <a:ext cx="4494928" cy="11398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1018"/>
            <a:ext cx="5056561" cy="15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5" y="5685816"/>
            <a:ext cx="11273589" cy="6268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596058"/>
            <a:ext cx="7200000" cy="84082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04800" y="5400469"/>
            <a:ext cx="11598442" cy="119749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: a la derecha 11"/>
          <p:cNvSpPr/>
          <p:nvPr/>
        </p:nvSpPr>
        <p:spPr>
          <a:xfrm>
            <a:off x="6171844" y="4388598"/>
            <a:ext cx="721895" cy="2887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6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4" y="1611228"/>
            <a:ext cx="4429743" cy="50394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16529" y="4560485"/>
            <a:ext cx="3108816" cy="19082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line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as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cupling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γ /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γ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athematica1" panose="05000502060100000001" pitchFamily="2" charset="2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6655" y="1548064"/>
            <a:ext cx="5060790" cy="40011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ESQPT.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/>
          <p:cNvCxnSpPr>
            <a:cxnSpLocks/>
            <a:stCxn id="8" idx="1"/>
          </p:cNvCxnSpPr>
          <p:nvPr/>
        </p:nvCxnSpPr>
        <p:spPr>
          <a:xfrm flipH="1" flipV="1">
            <a:off x="4073237" y="5015347"/>
            <a:ext cx="1643292" cy="143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481137" y="2255950"/>
            <a:ext cx="14231" cy="2168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2376488" y="2255950"/>
            <a:ext cx="6496" cy="1443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663214" y="1507915"/>
            <a:ext cx="539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p=0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01" y="5149275"/>
            <a:ext cx="2696937" cy="7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12" y="6060806"/>
            <a:ext cx="2622626" cy="71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62888" y="2726039"/>
            <a:ext cx="90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phase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952297" y="2738078"/>
            <a:ext cx="175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Superradiant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99" y="3384409"/>
            <a:ext cx="1074073" cy="7993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04" y="2049797"/>
            <a:ext cx="5486400" cy="2390775"/>
          </a:xfrm>
          <a:prstGeom prst="rect">
            <a:avLst/>
          </a:prstGeom>
        </p:spPr>
      </p:pic>
      <p:sp>
        <p:nvSpPr>
          <p:cNvPr id="18" name="Flecha abajo 17"/>
          <p:cNvSpPr/>
          <p:nvPr/>
        </p:nvSpPr>
        <p:spPr>
          <a:xfrm rot="10800000">
            <a:off x="7625121" y="3221935"/>
            <a:ext cx="290285" cy="4948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/>
          <p:cNvSpPr txBox="1"/>
          <p:nvPr/>
        </p:nvSpPr>
        <p:spPr>
          <a:xfrm>
            <a:off x="10121328" y="2876577"/>
            <a:ext cx="11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ESQPT!!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319661" y="3686718"/>
            <a:ext cx="11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ESQPT!</a:t>
            </a:r>
          </a:p>
        </p:txBody>
      </p:sp>
      <p:sp>
        <p:nvSpPr>
          <p:cNvPr id="21" name="Flecha derecha 20"/>
          <p:cNvSpPr/>
          <p:nvPr/>
        </p:nvSpPr>
        <p:spPr>
          <a:xfrm rot="10800000">
            <a:off x="9540756" y="2964426"/>
            <a:ext cx="580572" cy="193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Shell and </a:t>
            </a:r>
            <a:r>
              <a:rPr lang="es-MX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15" y="4631706"/>
            <a:ext cx="2960107" cy="3309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32" y="5542652"/>
            <a:ext cx="2514019" cy="8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6" grpId="0"/>
      <p:bldP spid="17" grpId="0"/>
      <p:bldP spid="18" grpId="0" animBg="1"/>
      <p:bldP spid="19" grpId="0"/>
      <p:bldP spid="3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Shell and </a:t>
            </a:r>
            <a:r>
              <a:rPr lang="es-MX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lang="en-US" sz="4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4" y="1611228"/>
            <a:ext cx="4429743" cy="5039428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3443866" y="2019354"/>
            <a:ext cx="58407" cy="4223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5" y="1611228"/>
            <a:ext cx="4432122" cy="50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6655" y="1548064"/>
            <a:ext cx="5060790" cy="40011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ESQPT.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81" y="2237342"/>
            <a:ext cx="3600000" cy="37872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755246" y="2698355"/>
            <a:ext cx="2864754" cy="27392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3" indent="-342903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-0.5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(Up)</a:t>
            </a:r>
          </a:p>
          <a:p>
            <a:pPr marL="342903" indent="-342903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-1.1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(Center)</a:t>
            </a:r>
          </a:p>
          <a:p>
            <a:pPr marL="342903" indent="-342903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-1.4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(Down)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63214" y="1507915"/>
            <a:ext cx="539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p=0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0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" y="1362336"/>
            <a:ext cx="3600000" cy="16187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Shell and </a:t>
            </a:r>
            <a:r>
              <a:rPr lang="es-MX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lang="en-US" sz="4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663214" y="1507915"/>
            <a:ext cx="539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p=0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81" y="2237342"/>
            <a:ext cx="3600000" cy="3787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" y="5109143"/>
            <a:ext cx="3600000" cy="16187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6" y="3150855"/>
            <a:ext cx="3600000" cy="16187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4755246" y="2698355"/>
            <a:ext cx="2864754" cy="31085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3" indent="-342903"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-0.5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(Up)</a:t>
            </a:r>
          </a:p>
          <a:p>
            <a:pPr marL="342903" indent="-342903"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-1.1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(Center)</a:t>
            </a:r>
          </a:p>
          <a:p>
            <a:pPr marL="342903" indent="-342903"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-1.4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(Down)</a:t>
            </a:r>
          </a:p>
        </p:txBody>
      </p:sp>
    </p:spTree>
    <p:extLst>
      <p:ext uri="{BB962C8B-B14F-4D97-AF65-F5344CB8AC3E}">
        <p14:creationId xmlns:p14="http://schemas.microsoft.com/office/powerpoint/2010/main" val="199075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Lyapunov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exponent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2436" y="1464018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000" dirty="0" err="1"/>
              <a:t>For</a:t>
            </a:r>
            <a:r>
              <a:rPr lang="es-MX" sz="2000" dirty="0"/>
              <a:t> a </a:t>
            </a:r>
            <a:r>
              <a:rPr lang="es-MX" sz="2000" dirty="0" err="1"/>
              <a:t>perturbation</a:t>
            </a:r>
            <a:r>
              <a:rPr lang="es-MX" sz="2000" dirty="0"/>
              <a:t> </a:t>
            </a:r>
            <a:r>
              <a:rPr lang="el-GR" sz="2000" dirty="0">
                <a:latin typeface="Calibri Light" panose="020F0302020204030204" pitchFamily="34" charset="0"/>
              </a:rPr>
              <a:t>δ</a:t>
            </a:r>
            <a:r>
              <a:rPr lang="en-US" sz="2000" b="1" dirty="0">
                <a:sym typeface="Mathematica1" panose="05000502060100000001" pitchFamily="2" charset="2"/>
              </a:rPr>
              <a:t>x</a:t>
            </a:r>
            <a:r>
              <a:rPr lang="en-US" sz="1200" dirty="0"/>
              <a:t>0</a:t>
            </a:r>
            <a:r>
              <a:rPr lang="en-US" sz="2000" dirty="0"/>
              <a:t> of </a:t>
            </a:r>
            <a:r>
              <a:rPr lang="en-US" sz="2000" b="1" dirty="0">
                <a:sym typeface="Mathematica1" panose="05000502060100000001" pitchFamily="2" charset="2"/>
              </a:rPr>
              <a:t>x</a:t>
            </a:r>
            <a:r>
              <a:rPr lang="en-US" sz="1200" dirty="0"/>
              <a:t>0</a:t>
            </a:r>
            <a:r>
              <a:rPr lang="en-US" sz="2000" dirty="0"/>
              <a:t> that evolves as</a:t>
            </a:r>
            <a:r>
              <a:rPr lang="es-MX" sz="2000" dirty="0"/>
              <a:t> </a:t>
            </a:r>
            <a:r>
              <a:rPr lang="en-US" sz="2000" dirty="0"/>
              <a:t>|</a:t>
            </a:r>
            <a:r>
              <a:rPr lang="el-GR" sz="2000" dirty="0">
                <a:latin typeface="Calibri Light" panose="020F0302020204030204" pitchFamily="34" charset="0"/>
              </a:rPr>
              <a:t>δ</a:t>
            </a:r>
            <a:r>
              <a:rPr lang="en-US" sz="2000" b="1" dirty="0">
                <a:sym typeface="Mathematica1" panose="05000502060100000001" pitchFamily="2" charset="2"/>
              </a:rPr>
              <a:t>x</a:t>
            </a:r>
            <a:r>
              <a:rPr lang="en-US" sz="2000" dirty="0">
                <a:sym typeface="Mathematica1" panose="05000502060100000001" pitchFamily="2" charset="2"/>
              </a:rPr>
              <a:t>(t)|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529854" y="1909159"/>
            <a:ext cx="552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 </a:t>
            </a:r>
            <a:r>
              <a:rPr lang="en-US" sz="2000" dirty="0"/>
              <a:t>In a </a:t>
            </a:r>
            <a:r>
              <a:rPr lang="en-US" sz="2000" dirty="0" err="1"/>
              <a:t>trayectory</a:t>
            </a:r>
            <a:r>
              <a:rPr lang="en-US" sz="2000" dirty="0"/>
              <a:t>:  |</a:t>
            </a:r>
            <a:r>
              <a:rPr lang="el-GR" sz="2000" dirty="0">
                <a:latin typeface="Calibri Light" panose="020F0302020204030204" pitchFamily="34" charset="0"/>
              </a:rPr>
              <a:t>δ</a:t>
            </a:r>
            <a:r>
              <a:rPr lang="en-US" sz="2000" b="1" dirty="0">
                <a:sym typeface="Mathematica1" panose="05000502060100000001" pitchFamily="2" charset="2"/>
              </a:rPr>
              <a:t>x</a:t>
            </a:r>
            <a:r>
              <a:rPr lang="en-US" sz="2000" dirty="0">
                <a:sym typeface="Mathematica1" panose="05000502060100000001" pitchFamily="2" charset="2"/>
              </a:rPr>
              <a:t>(t)| </a:t>
            </a:r>
            <a:r>
              <a:rPr lang="en-US" sz="2000" dirty="0">
                <a:latin typeface="Calibri Light" panose="020F0302020204030204" pitchFamily="34" charset="0"/>
                <a:sym typeface="Mathematica1" panose="05000502060100000001" pitchFamily="2" charset="2"/>
              </a:rPr>
              <a:t>≈</a:t>
            </a:r>
            <a:r>
              <a:rPr lang="en-US" sz="2000" dirty="0">
                <a:sym typeface="Mathematica1" panose="05000502060100000001" pitchFamily="2" charset="2"/>
              </a:rPr>
              <a:t> e</a:t>
            </a:r>
            <a:r>
              <a:rPr lang="fr-FR" sz="2000" baseline="30000" dirty="0" err="1">
                <a:latin typeface="Calibri Light" panose="020F0302020204030204" pitchFamily="34" charset="0"/>
                <a:sym typeface="Mathematica1" panose="05000502060100000001" pitchFamily="2" charset="2"/>
              </a:rPr>
              <a:t>λ</a:t>
            </a:r>
            <a:r>
              <a:rPr lang="fr-FR" sz="2000" baseline="30000" dirty="0" err="1">
                <a:sym typeface="Mathematica1" panose="05000502060100000001" pitchFamily="2" charset="2"/>
              </a:rPr>
              <a:t>t</a:t>
            </a:r>
            <a:r>
              <a:rPr lang="en-US" sz="2000" dirty="0">
                <a:sym typeface="Mathematica1" panose="05000502060100000001" pitchFamily="2" charset="2"/>
              </a:rPr>
              <a:t> |</a:t>
            </a:r>
            <a:r>
              <a:rPr lang="el-GR" sz="2000" dirty="0">
                <a:latin typeface="Calibri Light" panose="020F0302020204030204" pitchFamily="34" charset="0"/>
                <a:sym typeface="Mathematica1" panose="05000502060100000001" pitchFamily="2" charset="2"/>
              </a:rPr>
              <a:t>δ</a:t>
            </a:r>
            <a:r>
              <a:rPr lang="en-US" sz="2000" b="1" dirty="0">
                <a:sym typeface="Mathematica1" panose="05000502060100000001" pitchFamily="2" charset="2"/>
              </a:rPr>
              <a:t>x</a:t>
            </a:r>
            <a:r>
              <a:rPr lang="en-US" sz="1200" dirty="0">
                <a:sym typeface="Mathematica1" panose="05000502060100000001" pitchFamily="2" charset="2"/>
              </a:rPr>
              <a:t>0</a:t>
            </a:r>
            <a:r>
              <a:rPr lang="en-US" sz="2000" dirty="0">
                <a:sym typeface="Mathematica1" panose="05000502060100000001" pitchFamily="2" charset="2"/>
              </a:rPr>
              <a:t>|</a:t>
            </a:r>
            <a:endParaRPr lang="en-US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061048" y="3016625"/>
            <a:ext cx="74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latin typeface="Calibri Light" panose="020F0302020204030204" pitchFamily="34" charset="0"/>
                <a:sym typeface="Mathematica1" panose="05000502060100000001" pitchFamily="2" charset="2"/>
              </a:rPr>
              <a:t>δ</a:t>
            </a:r>
            <a:r>
              <a:rPr lang="en-US" b="1" dirty="0" err="1">
                <a:sym typeface="Mathematica1" panose="05000502060100000001" pitchFamily="2" charset="2"/>
              </a:rPr>
              <a:t>x</a:t>
            </a:r>
            <a:r>
              <a:rPr lang="en-US" dirty="0">
                <a:sym typeface="Mathematica1" panose="05000502060100000001" pitchFamily="2" charset="2"/>
              </a:rPr>
              <a:t>(t)</a:t>
            </a:r>
            <a:r>
              <a:rPr lang="en-US" dirty="0"/>
              <a:t> </a:t>
            </a:r>
            <a:endParaRPr lang="es-MX" dirty="0"/>
          </a:p>
        </p:txBody>
      </p:sp>
      <p:sp>
        <p:nvSpPr>
          <p:cNvPr id="14" name="Forma libre 13"/>
          <p:cNvSpPr/>
          <p:nvPr/>
        </p:nvSpPr>
        <p:spPr>
          <a:xfrm>
            <a:off x="517464" y="2381398"/>
            <a:ext cx="3265714" cy="1612526"/>
          </a:xfrm>
          <a:custGeom>
            <a:avLst/>
            <a:gdLst>
              <a:gd name="connsiteX0" fmla="*/ 0 w 3265714"/>
              <a:gd name="connsiteY0" fmla="*/ 1641481 h 1641481"/>
              <a:gd name="connsiteX1" fmla="*/ 179614 w 3265714"/>
              <a:gd name="connsiteY1" fmla="*/ 1216938 h 1641481"/>
              <a:gd name="connsiteX2" fmla="*/ 685800 w 3265714"/>
              <a:gd name="connsiteY2" fmla="*/ 743409 h 1641481"/>
              <a:gd name="connsiteX3" fmla="*/ 1273628 w 3265714"/>
              <a:gd name="connsiteY3" fmla="*/ 400509 h 1641481"/>
              <a:gd name="connsiteX4" fmla="*/ 1926771 w 3265714"/>
              <a:gd name="connsiteY4" fmla="*/ 188238 h 1641481"/>
              <a:gd name="connsiteX5" fmla="*/ 2318657 w 3265714"/>
              <a:gd name="connsiteY5" fmla="*/ 106595 h 1641481"/>
              <a:gd name="connsiteX6" fmla="*/ 2824842 w 3265714"/>
              <a:gd name="connsiteY6" fmla="*/ 8624 h 1641481"/>
              <a:gd name="connsiteX7" fmla="*/ 3086100 w 3265714"/>
              <a:gd name="connsiteY7" fmla="*/ 8624 h 1641481"/>
              <a:gd name="connsiteX8" fmla="*/ 3265714 w 3265714"/>
              <a:gd name="connsiteY8" fmla="*/ 41281 h 164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1641481">
                <a:moveTo>
                  <a:pt x="0" y="1641481"/>
                </a:moveTo>
                <a:cubicBezTo>
                  <a:pt x="32657" y="1504049"/>
                  <a:pt x="65314" y="1366617"/>
                  <a:pt x="179614" y="1216938"/>
                </a:cubicBezTo>
                <a:cubicBezTo>
                  <a:pt x="293914" y="1067259"/>
                  <a:pt x="503464" y="879480"/>
                  <a:pt x="685800" y="743409"/>
                </a:cubicBezTo>
                <a:cubicBezTo>
                  <a:pt x="868136" y="607337"/>
                  <a:pt x="1066800" y="493037"/>
                  <a:pt x="1273628" y="400509"/>
                </a:cubicBezTo>
                <a:cubicBezTo>
                  <a:pt x="1480456" y="307981"/>
                  <a:pt x="1752600" y="237224"/>
                  <a:pt x="1926771" y="188238"/>
                </a:cubicBezTo>
                <a:cubicBezTo>
                  <a:pt x="2100942" y="139252"/>
                  <a:pt x="2318657" y="106595"/>
                  <a:pt x="2318657" y="106595"/>
                </a:cubicBezTo>
                <a:cubicBezTo>
                  <a:pt x="2468335" y="76659"/>
                  <a:pt x="2696935" y="24952"/>
                  <a:pt x="2824842" y="8624"/>
                </a:cubicBezTo>
                <a:cubicBezTo>
                  <a:pt x="2952749" y="-7705"/>
                  <a:pt x="3012621" y="3181"/>
                  <a:pt x="3086100" y="8624"/>
                </a:cubicBezTo>
                <a:cubicBezTo>
                  <a:pt x="3159579" y="14067"/>
                  <a:pt x="3212646" y="27674"/>
                  <a:pt x="3265714" y="4128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endParaRPr lang="es-MX" dirty="0"/>
          </a:p>
        </p:txBody>
      </p:sp>
      <p:sp>
        <p:nvSpPr>
          <p:cNvPr id="15" name="Forma libre 14"/>
          <p:cNvSpPr/>
          <p:nvPr/>
        </p:nvSpPr>
        <p:spPr>
          <a:xfrm>
            <a:off x="655196" y="3449534"/>
            <a:ext cx="2700837" cy="695295"/>
          </a:xfrm>
          <a:custGeom>
            <a:avLst/>
            <a:gdLst>
              <a:gd name="connsiteX0" fmla="*/ 0 w 2700837"/>
              <a:gd name="connsiteY0" fmla="*/ 695295 h 695295"/>
              <a:gd name="connsiteX1" fmla="*/ 375557 w 2700837"/>
              <a:gd name="connsiteY1" fmla="*/ 417709 h 695295"/>
              <a:gd name="connsiteX2" fmla="*/ 881743 w 2700837"/>
              <a:gd name="connsiteY2" fmla="*/ 189109 h 695295"/>
              <a:gd name="connsiteX3" fmla="*/ 1502228 w 2700837"/>
              <a:gd name="connsiteY3" fmla="*/ 9495 h 695295"/>
              <a:gd name="connsiteX4" fmla="*/ 1943100 w 2700837"/>
              <a:gd name="connsiteY4" fmla="*/ 42152 h 695295"/>
              <a:gd name="connsiteX5" fmla="*/ 2253343 w 2700837"/>
              <a:gd name="connsiteY5" fmla="*/ 189109 h 695295"/>
              <a:gd name="connsiteX6" fmla="*/ 2661557 w 2700837"/>
              <a:gd name="connsiteY6" fmla="*/ 483024 h 695295"/>
              <a:gd name="connsiteX7" fmla="*/ 2661557 w 2700837"/>
              <a:gd name="connsiteY7" fmla="*/ 499352 h 69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837" h="695295">
                <a:moveTo>
                  <a:pt x="0" y="695295"/>
                </a:moveTo>
                <a:cubicBezTo>
                  <a:pt x="114300" y="598684"/>
                  <a:pt x="228600" y="502073"/>
                  <a:pt x="375557" y="417709"/>
                </a:cubicBezTo>
                <a:cubicBezTo>
                  <a:pt x="522514" y="333345"/>
                  <a:pt x="693964" y="257145"/>
                  <a:pt x="881743" y="189109"/>
                </a:cubicBezTo>
                <a:cubicBezTo>
                  <a:pt x="1069522" y="121073"/>
                  <a:pt x="1325335" y="33988"/>
                  <a:pt x="1502228" y="9495"/>
                </a:cubicBezTo>
                <a:cubicBezTo>
                  <a:pt x="1679121" y="-14998"/>
                  <a:pt x="1817914" y="12216"/>
                  <a:pt x="1943100" y="42152"/>
                </a:cubicBezTo>
                <a:cubicBezTo>
                  <a:pt x="2068286" y="72088"/>
                  <a:pt x="2133600" y="115630"/>
                  <a:pt x="2253343" y="189109"/>
                </a:cubicBezTo>
                <a:cubicBezTo>
                  <a:pt x="2373086" y="262588"/>
                  <a:pt x="2593521" y="431317"/>
                  <a:pt x="2661557" y="483024"/>
                </a:cubicBezTo>
                <a:cubicBezTo>
                  <a:pt x="2729593" y="534731"/>
                  <a:pt x="2695575" y="517041"/>
                  <a:pt x="2661557" y="49935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802322" y="4190287"/>
            <a:ext cx="313114" cy="253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76274" y="3669644"/>
            <a:ext cx="172324" cy="209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728552" y="2495038"/>
            <a:ext cx="74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ym typeface="Mathematica1" panose="05000502060100000001" pitchFamily="2" charset="2"/>
              </a:rPr>
              <a:t>x</a:t>
            </a:r>
            <a:r>
              <a:rPr lang="en-US" dirty="0">
                <a:sym typeface="Mathematica1" panose="05000502060100000001" pitchFamily="2" charset="2"/>
              </a:rPr>
              <a:t>(t)</a:t>
            </a:r>
            <a:r>
              <a:rPr lang="en-US" dirty="0"/>
              <a:t>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463214" y="3984183"/>
            <a:ext cx="119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Mathematica1" panose="05000502060100000001" pitchFamily="2" charset="2"/>
              </a:rPr>
              <a:t>x</a:t>
            </a:r>
            <a:r>
              <a:rPr lang="en-US" dirty="0">
                <a:sym typeface="Mathematica1" panose="05000502060100000001" pitchFamily="2" charset="2"/>
              </a:rPr>
              <a:t>(t)+</a:t>
            </a:r>
            <a:r>
              <a:rPr lang="el-GR" dirty="0">
                <a:latin typeface="Calibri Light" panose="020F0302020204030204" pitchFamily="34" charset="0"/>
                <a:sym typeface="Mathematica1" panose="05000502060100000001" pitchFamily="2" charset="2"/>
              </a:rPr>
              <a:t>δ</a:t>
            </a:r>
            <a:r>
              <a:rPr lang="en-US" b="1" dirty="0">
                <a:sym typeface="Mathematica1" panose="05000502060100000001" pitchFamily="2" charset="2"/>
              </a:rPr>
              <a:t>x</a:t>
            </a:r>
            <a:r>
              <a:rPr lang="en-US" dirty="0">
                <a:sym typeface="Mathematica1" panose="05000502060100000001" pitchFamily="2" charset="2"/>
              </a:rPr>
              <a:t>(t)</a:t>
            </a:r>
            <a:r>
              <a:rPr lang="en-US" dirty="0"/>
              <a:t> 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50644" y="4005621"/>
            <a:ext cx="74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Calibri Light" panose="020F0302020204030204" pitchFamily="34" charset="0"/>
                <a:sym typeface="Mathematica1" panose="05000502060100000001" pitchFamily="2" charset="2"/>
              </a:rPr>
              <a:t>δ</a:t>
            </a:r>
            <a:r>
              <a:rPr lang="en-US" b="1" dirty="0">
                <a:sym typeface="Mathematica1" panose="05000502060100000001" pitchFamily="2" charset="2"/>
              </a:rPr>
              <a:t>x</a:t>
            </a:r>
            <a:r>
              <a:rPr lang="en-US" sz="1100" dirty="0"/>
              <a:t>0</a:t>
            </a:r>
            <a:r>
              <a:rPr lang="en-US" dirty="0"/>
              <a:t> </a:t>
            </a:r>
            <a:endParaRPr lang="es-MX" dirty="0"/>
          </a:p>
        </p:txBody>
      </p:sp>
      <p:sp>
        <p:nvSpPr>
          <p:cNvPr id="21" name="Elipse 20"/>
          <p:cNvSpPr/>
          <p:nvPr/>
        </p:nvSpPr>
        <p:spPr>
          <a:xfrm>
            <a:off x="2705595" y="2451600"/>
            <a:ext cx="109983" cy="1321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3112073" y="3786622"/>
            <a:ext cx="109983" cy="1321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128612" y="1963186"/>
            <a:ext cx="4332376" cy="261291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16346" y="4332509"/>
            <a:ext cx="6360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b="1" dirty="0">
                <a:latin typeface="Calibri Light" panose="020F0302020204030204" pitchFamily="34" charset="0"/>
                <a:sym typeface="Mathematica1" panose="05000502060100000001" pitchFamily="2" charset="2"/>
              </a:rPr>
              <a:t>λ</a:t>
            </a:r>
            <a:r>
              <a:rPr lang="en-US" sz="2400" dirty="0">
                <a:sym typeface="Mathematica1" panose="05000502060100000001" pitchFamily="2" charset="2"/>
              </a:rPr>
              <a:t> is call </a:t>
            </a:r>
            <a:r>
              <a:rPr lang="en-US" sz="2400" i="1" u="sng" dirty="0">
                <a:sym typeface="Mathematica1" panose="05000502060100000001" pitchFamily="2" charset="2"/>
              </a:rPr>
              <a:t>Lyapunov exponent</a:t>
            </a:r>
          </a:p>
          <a:p>
            <a:pPr>
              <a:lnSpc>
                <a:spcPct val="100000"/>
              </a:lnSpc>
            </a:pPr>
            <a:endParaRPr lang="en-US" sz="2400" i="1" u="sng" dirty="0">
              <a:sym typeface="Mathematica1" panose="05000502060100000001" pitchFamily="2" charset="2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2815577" y="2546116"/>
            <a:ext cx="351487" cy="12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892466" y="5026289"/>
            <a:ext cx="9504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 </a:t>
            </a:r>
            <a:r>
              <a:rPr lang="el-GR" b="1" dirty="0"/>
              <a:t>λ</a:t>
            </a:r>
            <a:r>
              <a:rPr lang="es-MX" b="1" dirty="0"/>
              <a:t> = 0   “Regular” </a:t>
            </a:r>
          </a:p>
          <a:p>
            <a:r>
              <a:rPr lang="es-MX" b="1" dirty="0"/>
              <a:t> </a:t>
            </a:r>
            <a:r>
              <a:rPr lang="el-GR" b="1" dirty="0"/>
              <a:t>λ</a:t>
            </a:r>
            <a:r>
              <a:rPr lang="es-MX" b="1" dirty="0"/>
              <a:t> &lt; 0   “</a:t>
            </a:r>
            <a:r>
              <a:rPr lang="en-US" b="1" dirty="0"/>
              <a:t>Regular</a:t>
            </a:r>
            <a:r>
              <a:rPr lang="es-MX" b="1" dirty="0"/>
              <a:t>” y  “</a:t>
            </a:r>
            <a:r>
              <a:rPr lang="es-MX" b="1" dirty="0" err="1"/>
              <a:t>Attractor</a:t>
            </a:r>
            <a:r>
              <a:rPr lang="es-MX" b="1" dirty="0"/>
              <a:t>”                                  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CUANTITATIVE method!</a:t>
            </a:r>
          </a:p>
          <a:p>
            <a:r>
              <a:rPr lang="es-MX" b="1" dirty="0"/>
              <a:t> </a:t>
            </a:r>
            <a:r>
              <a:rPr lang="el-GR" b="1" dirty="0"/>
              <a:t>λ</a:t>
            </a:r>
            <a:r>
              <a:rPr lang="es-MX" b="1" dirty="0"/>
              <a:t> &gt; 0   “Chaos”</a:t>
            </a:r>
            <a:endParaRPr lang="en-US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26" y="387429"/>
            <a:ext cx="2087533" cy="2884591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0" y="6171072"/>
            <a:ext cx="1155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M. A. </a:t>
            </a:r>
            <a:r>
              <a:rPr lang="en-US" sz="1600" dirty="0" err="1"/>
              <a:t>Lyapunov</a:t>
            </a:r>
            <a:r>
              <a:rPr lang="en-US" sz="1600" dirty="0"/>
              <a:t>, The general problem of the stability of motion (in Russian). Kharkov Mathematical Society 250 pp  (1892).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Ch. </a:t>
            </a:r>
            <a:r>
              <a:rPr lang="en-US" sz="1600" dirty="0" err="1"/>
              <a:t>Skokos</a:t>
            </a:r>
            <a:r>
              <a:rPr lang="en-US" sz="1600" dirty="0"/>
              <a:t>, The </a:t>
            </a:r>
            <a:r>
              <a:rPr lang="en-US" sz="1600" dirty="0" err="1"/>
              <a:t>Lyapunov</a:t>
            </a:r>
            <a:r>
              <a:rPr lang="en-US" sz="1600" dirty="0"/>
              <a:t> Characteristic Exponents and Their Computation, Lect. Notes Phys. 790, 63-135 (2010).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4" y="2911789"/>
            <a:ext cx="5324863" cy="10540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15517" y="5631180"/>
            <a:ext cx="537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t</a:t>
            </a:r>
            <a:r>
              <a:rPr lang="el-GR" sz="3200" b="1" baseline="-25000" dirty="0"/>
              <a:t>λ</a:t>
            </a:r>
            <a:r>
              <a:rPr lang="es-MX" sz="3200" b="1" dirty="0"/>
              <a:t> = 1/</a:t>
            </a:r>
            <a:r>
              <a:rPr lang="el-GR" sz="3200" b="1" dirty="0"/>
              <a:t> λ</a:t>
            </a:r>
            <a:r>
              <a:rPr lang="es-MX" sz="3200" b="1" dirty="0"/>
              <a:t> </a:t>
            </a:r>
            <a:r>
              <a:rPr lang="es-MX" sz="3200" dirty="0"/>
              <a:t>(</a:t>
            </a:r>
            <a:r>
              <a:rPr lang="es-MX" sz="3200" dirty="0" err="1"/>
              <a:t>Lyapunov</a:t>
            </a:r>
            <a:r>
              <a:rPr lang="es-MX" sz="3200" dirty="0"/>
              <a:t> time)</a:t>
            </a:r>
          </a:p>
        </p:txBody>
      </p:sp>
    </p:spTree>
    <p:extLst>
      <p:ext uri="{BB962C8B-B14F-4D97-AF65-F5344CB8AC3E}">
        <p14:creationId xmlns:p14="http://schemas.microsoft.com/office/powerpoint/2010/main" val="30844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Variational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29527" y="2874490"/>
            <a:ext cx="440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800" dirty="0" err="1">
                <a:solidFill>
                  <a:srgbClr val="FF0000"/>
                </a:solidFill>
              </a:rPr>
              <a:t>Variational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err="1">
                <a:solidFill>
                  <a:srgbClr val="FF0000"/>
                </a:solidFill>
              </a:rPr>
              <a:t>Equations</a:t>
            </a:r>
            <a:r>
              <a:rPr lang="es-MX" sz="2800" dirty="0">
                <a:solidFill>
                  <a:srgbClr val="FF0000"/>
                </a:solidFill>
              </a:rPr>
              <a:t> variacionales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97" y="4405712"/>
            <a:ext cx="2501981" cy="890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44" y="3351535"/>
            <a:ext cx="3390689" cy="9560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2158"/>
            <a:ext cx="1440000" cy="45344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78200" y="1690688"/>
            <a:ext cx="50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Dynamical</a:t>
            </a:r>
            <a:r>
              <a:rPr lang="es-MX" sz="2400" dirty="0"/>
              <a:t> </a:t>
            </a:r>
            <a:r>
              <a:rPr lang="es-MX" sz="2400" dirty="0" err="1"/>
              <a:t>Equations</a:t>
            </a:r>
            <a:r>
              <a:rPr lang="es-MX" sz="2400" dirty="0"/>
              <a:t> (d-</a:t>
            </a:r>
            <a:r>
              <a:rPr lang="es-MX" sz="2400" dirty="0" err="1"/>
              <a:t>Dimensions</a:t>
            </a:r>
            <a:r>
              <a:rPr lang="es-MX" sz="2400" dirty="0"/>
              <a:t>)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9" y="2269752"/>
            <a:ext cx="716376" cy="5263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56832" y="2259011"/>
            <a:ext cx="520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Fundamental Matrix </a:t>
            </a:r>
            <a:r>
              <a:rPr lang="es-MX" sz="2400" dirty="0" err="1"/>
              <a:t>or</a:t>
            </a:r>
            <a:r>
              <a:rPr lang="es-MX" sz="2400" dirty="0"/>
              <a:t> </a:t>
            </a:r>
            <a:r>
              <a:rPr lang="es-MX" sz="2400" dirty="0" err="1"/>
              <a:t>Monodromy</a:t>
            </a:r>
            <a:r>
              <a:rPr lang="es-MX" sz="2400" dirty="0"/>
              <a:t> </a:t>
            </a:r>
            <a:r>
              <a:rPr lang="es-MX" sz="2400" dirty="0" err="1"/>
              <a:t>matrix</a:t>
            </a:r>
            <a:r>
              <a:rPr lang="es-MX" sz="2400" dirty="0"/>
              <a:t> (d</a:t>
            </a:r>
            <a:r>
              <a:rPr lang="es-MX" sz="2400" baseline="30000" dirty="0"/>
              <a:t>2</a:t>
            </a:r>
            <a:r>
              <a:rPr lang="es-MX" sz="2400" dirty="0"/>
              <a:t>-Dimensions)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4074" y="5331160"/>
            <a:ext cx="943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2400" dirty="0" err="1"/>
              <a:t>Coupled</a:t>
            </a:r>
            <a:r>
              <a:rPr lang="es-MX" sz="2400" dirty="0"/>
              <a:t> set </a:t>
            </a:r>
            <a:r>
              <a:rPr lang="es-MX" sz="2400" dirty="0" err="1"/>
              <a:t>of</a:t>
            </a:r>
            <a:r>
              <a:rPr lang="es-MX" sz="2400" dirty="0"/>
              <a:t> d(d+1) </a:t>
            </a:r>
            <a:r>
              <a:rPr lang="es-MX" sz="2400" dirty="0" err="1"/>
              <a:t>differential</a:t>
            </a:r>
            <a:r>
              <a:rPr lang="es-MX" sz="2400" dirty="0"/>
              <a:t> no-linear </a:t>
            </a:r>
            <a:r>
              <a:rPr lang="es-MX" sz="2400" dirty="0" err="1"/>
              <a:t>equations</a:t>
            </a:r>
            <a:r>
              <a:rPr lang="es-MX" sz="2400" dirty="0"/>
              <a:t>.</a:t>
            </a:r>
            <a:endParaRPr lang="en-US" sz="2400" dirty="0"/>
          </a:p>
        </p:txBody>
      </p:sp>
      <p:sp>
        <p:nvSpPr>
          <p:cNvPr id="13" name="Rectángulo 12"/>
          <p:cNvSpPr/>
          <p:nvPr/>
        </p:nvSpPr>
        <p:spPr>
          <a:xfrm>
            <a:off x="3593575" y="3327889"/>
            <a:ext cx="3930023" cy="2062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2" y="5909886"/>
            <a:ext cx="3527480" cy="51979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309641" y="5863794"/>
            <a:ext cx="3818022" cy="655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641C2E-02C9-8EB1-5221-5339583BC9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7" t="-22438" r="26726" b="-35214"/>
          <a:stretch/>
        </p:blipFill>
        <p:spPr>
          <a:xfrm>
            <a:off x="9400138" y="1817370"/>
            <a:ext cx="1226036" cy="8194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B25CA0-0255-4ACF-4AEC-E2806E7359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7" t="-22438" r="26726" b="-35214"/>
          <a:stretch/>
        </p:blipFill>
        <p:spPr>
          <a:xfrm>
            <a:off x="10688519" y="1817370"/>
            <a:ext cx="1226036" cy="8194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8E44478-A446-347B-DC4F-CCBBA3BF329D}"/>
              </a:ext>
            </a:extLst>
          </p:cNvPr>
          <p:cNvSpPr txBox="1"/>
          <p:nvPr/>
        </p:nvSpPr>
        <p:spPr>
          <a:xfrm>
            <a:off x="10558091" y="1906369"/>
            <a:ext cx="36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AD03439-FB81-68E2-13E2-FED15ECE21F4}"/>
              </a:ext>
            </a:extLst>
          </p:cNvPr>
          <p:cNvSpPr txBox="1"/>
          <p:nvPr/>
        </p:nvSpPr>
        <p:spPr>
          <a:xfrm>
            <a:off x="9698027" y="1802055"/>
            <a:ext cx="36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†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26F3070-C752-0BCB-D985-4B8157734C8C}"/>
              </a:ext>
            </a:extLst>
          </p:cNvPr>
          <p:cNvSpPr txBox="1"/>
          <p:nvPr/>
        </p:nvSpPr>
        <p:spPr>
          <a:xfrm>
            <a:off x="9199418" y="1793744"/>
            <a:ext cx="7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|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3D6BD82-5306-30AF-4E60-E35BE7AC9028}"/>
              </a:ext>
            </a:extLst>
          </p:cNvPr>
          <p:cNvSpPr txBox="1"/>
          <p:nvPr/>
        </p:nvSpPr>
        <p:spPr>
          <a:xfrm>
            <a:off x="11817927" y="1798410"/>
            <a:ext cx="7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|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87472E9-4F92-979F-D292-90D8D25582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6" t="-18881" r="34306"/>
          <a:stretch/>
        </p:blipFill>
        <p:spPr>
          <a:xfrm>
            <a:off x="8991570" y="1466265"/>
            <a:ext cx="361456" cy="125300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4CE5720-65B8-6EB8-F0CF-158EDDA7F8A7}"/>
              </a:ext>
            </a:extLst>
          </p:cNvPr>
          <p:cNvSpPr txBox="1"/>
          <p:nvPr/>
        </p:nvSpPr>
        <p:spPr>
          <a:xfrm>
            <a:off x="8791220" y="2180423"/>
            <a:ext cx="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11677D2-E74C-DF8F-82EB-A5314A3E25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43" r="70314"/>
          <a:stretch/>
        </p:blipFill>
        <p:spPr>
          <a:xfrm>
            <a:off x="7231844" y="1592890"/>
            <a:ext cx="1580711" cy="1130353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1CB10E0D-028D-11A2-D1C5-7F98B3F03EC2}"/>
              </a:ext>
            </a:extLst>
          </p:cNvPr>
          <p:cNvSpPr/>
          <p:nvPr/>
        </p:nvSpPr>
        <p:spPr>
          <a:xfrm>
            <a:off x="7074720" y="1466265"/>
            <a:ext cx="5068789" cy="1408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22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in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96" y="2128688"/>
            <a:ext cx="7847378" cy="33075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4" y="2287624"/>
            <a:ext cx="1440000" cy="4534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4" y="3007586"/>
            <a:ext cx="2160000" cy="43558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0453" y="2273060"/>
            <a:ext cx="2275902" cy="13319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3742896" y="2128688"/>
            <a:ext cx="8018843" cy="34535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390070" y="4493549"/>
            <a:ext cx="247833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 = 4 → 20 </a:t>
            </a:r>
            <a:r>
              <a:rPr lang="es-MX" dirty="0"/>
              <a:t>Non-linear </a:t>
            </a:r>
            <a:r>
              <a:rPr lang="es-MX" dirty="0" err="1"/>
              <a:t>differential</a:t>
            </a:r>
            <a:r>
              <a:rPr lang="es-MX" dirty="0"/>
              <a:t> </a:t>
            </a:r>
            <a:r>
              <a:rPr lang="es-MX" dirty="0" err="1"/>
              <a:t>equations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0453" y="6018633"/>
            <a:ext cx="664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Numerical</a:t>
            </a:r>
            <a:r>
              <a:rPr lang="es-MX" dirty="0"/>
              <a:t> </a:t>
            </a:r>
            <a:r>
              <a:rPr lang="es-MX" dirty="0" err="1"/>
              <a:t>methos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solve</a:t>
            </a:r>
            <a:r>
              <a:rPr lang="es-MX" dirty="0"/>
              <a:t> </a:t>
            </a:r>
            <a:r>
              <a:rPr lang="es-MX" dirty="0" err="1"/>
              <a:t>it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14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3" y="1678496"/>
            <a:ext cx="4900856" cy="487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" y="1699748"/>
            <a:ext cx="3514945" cy="4665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94" y="2166287"/>
            <a:ext cx="2617211" cy="25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16" y="2166287"/>
            <a:ext cx="2617211" cy="25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74" y="2166287"/>
            <a:ext cx="2617211" cy="25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" y="2166287"/>
            <a:ext cx="2617211" cy="252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201026" y="898358"/>
            <a:ext cx="24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sz="2400" dirty="0">
                <a:solidFill>
                  <a:srgbClr val="00B050"/>
                </a:solidFill>
              </a:rPr>
              <a:t>Regular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640431" y="898357"/>
            <a:ext cx="138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sz="2400" dirty="0">
                <a:solidFill>
                  <a:srgbClr val="FF0000"/>
                </a:solidFill>
              </a:rPr>
              <a:t>Chaos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21599" y="222420"/>
            <a:ext cx="7004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-1.4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4A24C5-BBAA-98E6-BF9B-8A4C6C42AF2D}"/>
              </a:ext>
            </a:extLst>
          </p:cNvPr>
          <p:cNvSpPr txBox="1"/>
          <p:nvPr/>
        </p:nvSpPr>
        <p:spPr>
          <a:xfrm>
            <a:off x="2391134" y="1922391"/>
            <a:ext cx="2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3C494E-B5A2-BEBB-5E7A-C11CDDADA08B}"/>
              </a:ext>
            </a:extLst>
          </p:cNvPr>
          <p:cNvSpPr txBox="1"/>
          <p:nvPr/>
        </p:nvSpPr>
        <p:spPr>
          <a:xfrm>
            <a:off x="8440111" y="1922391"/>
            <a:ext cx="26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854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5005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LcPeriod"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Lyapunov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exponent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in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B70A05-D222-2964-51F6-6F1FAFFD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157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54" y="1318853"/>
            <a:ext cx="2641508" cy="25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439"/>
            <a:ext cx="2641510" cy="25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70" y="1504184"/>
            <a:ext cx="3246756" cy="19723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44" y="1520211"/>
            <a:ext cx="3246756" cy="196904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201026" y="898358"/>
            <a:ext cx="24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r>
              <a:rPr lang="es-MX" sz="2400" dirty="0">
                <a:solidFill>
                  <a:srgbClr val="00B050"/>
                </a:solidFill>
              </a:rPr>
              <a:t>Regular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640431" y="898357"/>
            <a:ext cx="138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sz="2400" dirty="0">
                <a:solidFill>
                  <a:srgbClr val="FF0000"/>
                </a:solidFill>
              </a:rPr>
              <a:t>Chaos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21599" y="222420"/>
            <a:ext cx="7004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-1.4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8660" y="6369019"/>
            <a:ext cx="620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 </a:t>
            </a:r>
            <a:r>
              <a:rPr lang="el-GR" sz="3200" dirty="0"/>
              <a:t>λ</a:t>
            </a:r>
            <a:r>
              <a:rPr lang="es-MX" sz="3200" dirty="0"/>
              <a:t> ≤ 0.003 Regular </a:t>
            </a:r>
            <a:r>
              <a:rPr lang="es-MX" sz="3200" dirty="0" err="1"/>
              <a:t>numerically</a:t>
            </a:r>
            <a:endParaRPr lang="es-MX" sz="16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87" y="4003440"/>
            <a:ext cx="4520109" cy="24312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67995" y="4832167"/>
            <a:ext cx="277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0000"/>
                </a:solidFill>
              </a:rPr>
              <a:t> </a:t>
            </a:r>
            <a:r>
              <a:rPr lang="el-GR" sz="3600" dirty="0">
                <a:solidFill>
                  <a:srgbClr val="FF0000"/>
                </a:solidFill>
              </a:rPr>
              <a:t>λ</a:t>
            </a:r>
            <a:r>
              <a:rPr lang="es-MX" sz="3600" dirty="0">
                <a:solidFill>
                  <a:srgbClr val="FF0000"/>
                </a:solidFill>
              </a:rPr>
              <a:t> = 0.051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5" y="3979626"/>
            <a:ext cx="4520109" cy="247103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492024" y="5219551"/>
            <a:ext cx="251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λ</a:t>
            </a:r>
            <a:r>
              <a:rPr lang="es-MX" sz="3600" dirty="0">
                <a:solidFill>
                  <a:srgbClr val="00B050"/>
                </a:solidFill>
              </a:rPr>
              <a:t> = 0.001</a:t>
            </a:r>
            <a:endParaRPr lang="es-MX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58" y="1636856"/>
            <a:ext cx="2880000" cy="2954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7" y="3817895"/>
            <a:ext cx="2880000" cy="2954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40" y="762115"/>
            <a:ext cx="4117783" cy="289068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4705" y="2318567"/>
            <a:ext cx="169834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i="1" dirty="0"/>
              <a:t>Poincaré </a:t>
            </a:r>
            <a:r>
              <a:rPr lang="es-MX" sz="2800" i="1" dirty="0" err="1"/>
              <a:t>section</a:t>
            </a:r>
            <a:endParaRPr lang="es-MX" sz="28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50105" y="4834439"/>
            <a:ext cx="21488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Lyapunov Exponent</a:t>
            </a:r>
            <a:endParaRPr lang="es-MX" sz="2800" i="1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8444753" y="1215614"/>
            <a:ext cx="0" cy="20570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7270450" y="597019"/>
            <a:ext cx="4530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MX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2" y="5980175"/>
            <a:ext cx="2880000" cy="47241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71644" y="3397304"/>
            <a:ext cx="16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 of chaos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070745" y="1855784"/>
            <a:ext cx="21997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r>
              <a:rPr lang="en-US" sz="4400" dirty="0"/>
              <a:t> </a:t>
            </a:r>
            <a:r>
              <a:rPr lang="en-US" sz="3600" dirty="0"/>
              <a:t>= -1.4</a:t>
            </a:r>
            <a:r>
              <a:rPr lang="el-GR" sz="3600" dirty="0"/>
              <a:t>ω</a:t>
            </a:r>
            <a:r>
              <a:rPr lang="es-MX" sz="3600" baseline="-25000" dirty="0"/>
              <a:t>o</a:t>
            </a:r>
            <a:endParaRPr lang="en-US" sz="3600" baseline="-25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369431" y="5500750"/>
            <a:ext cx="185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</a:t>
            </a:r>
          </a:p>
          <a:p>
            <a:r>
              <a:rPr lang="en-US" dirty="0"/>
              <a:t>LE: 0.015 </a:t>
            </a:r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5117988" y="2750973"/>
            <a:ext cx="15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Island of stability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05596" y="285665"/>
            <a:ext cx="695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chaos and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in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endParaRPr lang="es-MX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7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58" y="1636856"/>
            <a:ext cx="2880000" cy="2954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7" y="3817895"/>
            <a:ext cx="2880000" cy="29548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57" y="1636856"/>
            <a:ext cx="2880000" cy="2954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6" y="3813977"/>
            <a:ext cx="2880000" cy="2954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40" y="762115"/>
            <a:ext cx="4117783" cy="289068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4705" y="2318567"/>
            <a:ext cx="169834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Poincaré</a:t>
            </a:r>
            <a:r>
              <a:rPr lang="en-US" sz="2800" i="1" dirty="0"/>
              <a:t> section</a:t>
            </a:r>
            <a:endParaRPr lang="es-MX" sz="2800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270450" y="597019"/>
            <a:ext cx="4530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MX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2" y="5980175"/>
            <a:ext cx="2880000" cy="47241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2" y="5980174"/>
            <a:ext cx="2880000" cy="472411"/>
          </a:xfrm>
          <a:prstGeom prst="rect">
            <a:avLst/>
          </a:prstGeom>
        </p:spPr>
      </p:pic>
      <p:cxnSp>
        <p:nvCxnSpPr>
          <p:cNvPr id="25" name="Conector recto 24"/>
          <p:cNvCxnSpPr/>
          <p:nvPr/>
        </p:nvCxnSpPr>
        <p:spPr>
          <a:xfrm>
            <a:off x="9224117" y="1204856"/>
            <a:ext cx="0" cy="2067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070745" y="1855784"/>
            <a:ext cx="21997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r>
              <a:rPr lang="en-US" sz="4400" dirty="0"/>
              <a:t> </a:t>
            </a:r>
            <a:r>
              <a:rPr lang="en-US" sz="3600" dirty="0"/>
              <a:t>= -1.1</a:t>
            </a:r>
            <a:r>
              <a:rPr lang="el-GR" sz="3600" dirty="0"/>
              <a:t>ω</a:t>
            </a:r>
            <a:r>
              <a:rPr lang="es-MX" sz="3600" baseline="-25000" dirty="0"/>
              <a:t>o</a:t>
            </a:r>
            <a:endParaRPr lang="en-US" sz="3600" baseline="-25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71644" y="3397304"/>
            <a:ext cx="16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97.1% of chaos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369431" y="5500750"/>
            <a:ext cx="185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</a:t>
            </a:r>
          </a:p>
          <a:p>
            <a:r>
              <a:rPr lang="en-US" dirty="0"/>
              <a:t>LE: 0.111 </a:t>
            </a:r>
          </a:p>
          <a:p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117988" y="2750973"/>
            <a:ext cx="15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island of stability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5596" y="285665"/>
            <a:ext cx="695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chaos and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in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endParaRPr lang="es-MX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50105" y="4834439"/>
            <a:ext cx="21488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Lyapunov Exponent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56402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58" y="1636856"/>
            <a:ext cx="2880000" cy="2954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7" y="3817895"/>
            <a:ext cx="2880000" cy="29548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57" y="1634348"/>
            <a:ext cx="2880000" cy="29548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7" y="3817895"/>
            <a:ext cx="2880000" cy="2954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40" y="762115"/>
            <a:ext cx="4117783" cy="289068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4705" y="2318567"/>
            <a:ext cx="169834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Poincaré</a:t>
            </a:r>
            <a:r>
              <a:rPr lang="en-US" sz="2800" i="1" dirty="0"/>
              <a:t> section</a:t>
            </a:r>
            <a:endParaRPr lang="es-MX" sz="2800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270450" y="597019"/>
            <a:ext cx="453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2" y="5980175"/>
            <a:ext cx="2880000" cy="47241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2" y="5980175"/>
            <a:ext cx="2880000" cy="472411"/>
          </a:xfrm>
          <a:prstGeom prst="rect">
            <a:avLst/>
          </a:prstGeom>
        </p:spPr>
      </p:pic>
      <p:cxnSp>
        <p:nvCxnSpPr>
          <p:cNvPr id="26" name="Conector recto 25"/>
          <p:cNvCxnSpPr/>
          <p:nvPr/>
        </p:nvCxnSpPr>
        <p:spPr>
          <a:xfrm>
            <a:off x="10140332" y="1204856"/>
            <a:ext cx="0" cy="2067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070745" y="1855784"/>
            <a:ext cx="21997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ε</a:t>
            </a:r>
            <a:r>
              <a:rPr lang="en-US" sz="4400" dirty="0"/>
              <a:t> </a:t>
            </a:r>
            <a:r>
              <a:rPr lang="en-US" sz="3600" dirty="0"/>
              <a:t>= -0.5</a:t>
            </a:r>
            <a:r>
              <a:rPr lang="el-GR" sz="3600" dirty="0"/>
              <a:t>ω</a:t>
            </a:r>
            <a:r>
              <a:rPr lang="es-MX" sz="3600" baseline="-25000" dirty="0"/>
              <a:t>o</a:t>
            </a:r>
            <a:endParaRPr lang="en-US" sz="3600" baseline="-25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71644" y="3397304"/>
            <a:ext cx="163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of chaos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17988" y="2750973"/>
            <a:ext cx="15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Ergodic Chaos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369431" y="5500750"/>
            <a:ext cx="185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</a:t>
            </a:r>
          </a:p>
          <a:p>
            <a:r>
              <a:rPr lang="en-US" dirty="0"/>
              <a:t>LE: 0.301 </a:t>
            </a:r>
          </a:p>
          <a:p>
            <a:endParaRPr lang="en-US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5596" y="285665"/>
            <a:ext cx="695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chaos and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in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endParaRPr lang="es-MX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50105" y="4834439"/>
            <a:ext cx="21488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Lyapunov Exponent</a:t>
            </a:r>
            <a:endParaRPr lang="es-MX" sz="2800" i="1" dirty="0"/>
          </a:p>
        </p:txBody>
      </p:sp>
    </p:spTree>
    <p:extLst>
      <p:ext uri="{BB962C8B-B14F-4D97-AF65-F5344CB8AC3E}">
        <p14:creationId xmlns:p14="http://schemas.microsoft.com/office/powerpoint/2010/main" val="149104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8" y="2389671"/>
            <a:ext cx="5760000" cy="30764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9671"/>
            <a:ext cx="5760000" cy="325603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8199" y="1690688"/>
            <a:ext cx="79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ω</a:t>
            </a:r>
            <a:r>
              <a:rPr lang="es-MX" sz="3200" dirty="0">
                <a:solidFill>
                  <a:srgbClr val="0070C0"/>
                </a:solidFill>
              </a:rPr>
              <a:t> =</a:t>
            </a:r>
            <a:r>
              <a:rPr lang="el-GR" sz="3200" dirty="0">
                <a:solidFill>
                  <a:srgbClr val="0070C0"/>
                </a:solidFill>
              </a:rPr>
              <a:t> ω</a:t>
            </a:r>
            <a:r>
              <a:rPr lang="es-MX" sz="2400" dirty="0">
                <a:solidFill>
                  <a:srgbClr val="0070C0"/>
                </a:solidFill>
              </a:rPr>
              <a:t>o   (more </a:t>
            </a:r>
            <a:r>
              <a:rPr lang="es-MX" sz="2400" dirty="0" err="1">
                <a:solidFill>
                  <a:srgbClr val="0070C0"/>
                </a:solidFill>
              </a:rPr>
              <a:t>common</a:t>
            </a:r>
            <a:r>
              <a:rPr lang="es-MX" sz="2400" dirty="0">
                <a:solidFill>
                  <a:srgbClr val="0070C0"/>
                </a:solidFill>
              </a:rPr>
              <a:t> case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endParaRPr lang="en-US" sz="3200" dirty="0"/>
          </a:p>
        </p:txBody>
      </p:sp>
      <p:sp>
        <p:nvSpPr>
          <p:cNvPr id="17" name="Rectángulo 16"/>
          <p:cNvSpPr/>
          <p:nvPr/>
        </p:nvSpPr>
        <p:spPr>
          <a:xfrm>
            <a:off x="436382" y="6165113"/>
            <a:ext cx="11164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>
              <a:solidFill>
                <a:srgbClr val="000000"/>
              </a:solidFill>
            </a:endParaRPr>
          </a:p>
          <a:p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baseline="30000" dirty="0">
                <a:solidFill>
                  <a:srgbClr val="000000"/>
                </a:solidFill>
              </a:rPr>
              <a:t>*</a:t>
            </a:r>
            <a:r>
              <a:rPr lang="en-US" b="1" dirty="0"/>
              <a:t>J. Chávez-Carlos</a:t>
            </a:r>
            <a:r>
              <a:rPr lang="en-US" dirty="0"/>
              <a:t>, M. A. </a:t>
            </a:r>
            <a:r>
              <a:rPr lang="en-US" dirty="0" err="1"/>
              <a:t>Bastarrachea-Magnani</a:t>
            </a:r>
            <a:r>
              <a:rPr lang="en-US" dirty="0"/>
              <a:t>, S. Lerma-Hernández, and J. G. Hirsch, Phys. Rev. E </a:t>
            </a:r>
            <a:r>
              <a:rPr lang="es-MX" b="1" dirty="0"/>
              <a:t>94</a:t>
            </a:r>
            <a:r>
              <a:rPr lang="es-MX" dirty="0"/>
              <a:t>, 022209 (2016).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38199" y="5466130"/>
            <a:ext cx="589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Chaos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arround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ESQPT and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porcentage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chaos and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in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4453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70A05-D222-2964-51F6-6F1FAFFD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4706B0-A48D-9BD1-6B7D-7A0C93776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5" y="2013853"/>
            <a:ext cx="2881200" cy="48441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A2CA9A-2843-7550-6C2A-C8EEC378778B}"/>
              </a:ext>
            </a:extLst>
          </p:cNvPr>
          <p:cNvSpPr txBox="1"/>
          <p:nvPr/>
        </p:nvSpPr>
        <p:spPr>
          <a:xfrm>
            <a:off x="161925" y="1367522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Hamilton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 polar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Pseudospin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E39444-3F8F-59BB-CFC5-92E9B30D8F4F}"/>
              </a:ext>
            </a:extLst>
          </p:cNvPr>
          <p:cNvSpPr txBox="1"/>
          <p:nvPr/>
        </p:nvSpPr>
        <p:spPr>
          <a:xfrm>
            <a:off x="6515100" y="2555386"/>
            <a:ext cx="567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mathematica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Lyapunov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exponent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numerically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05B6AB-C06F-B850-259A-46FD99E54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9"/>
          <a:stretch/>
        </p:blipFill>
        <p:spPr>
          <a:xfrm>
            <a:off x="5994617" y="5706281"/>
            <a:ext cx="6130708" cy="7865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AF90A6-18FF-6E4E-9494-1AFD8A4D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7" t="-3600" r="28758" b="48654"/>
          <a:stretch/>
        </p:blipFill>
        <p:spPr>
          <a:xfrm>
            <a:off x="3981224" y="5627747"/>
            <a:ext cx="2066926" cy="94366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401E766-A080-A674-6EFD-018549FC8E0F}"/>
              </a:ext>
            </a:extLst>
          </p:cNvPr>
          <p:cNvSpPr/>
          <p:nvPr/>
        </p:nvSpPr>
        <p:spPr>
          <a:xfrm>
            <a:off x="6791325" y="5706281"/>
            <a:ext cx="390525" cy="256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B116BBB-F128-0C86-2314-9C53679D8029}"/>
              </a:ext>
            </a:extLst>
          </p:cNvPr>
          <p:cNvSpPr/>
          <p:nvPr/>
        </p:nvSpPr>
        <p:spPr>
          <a:xfrm>
            <a:off x="10552834" y="5786004"/>
            <a:ext cx="390525" cy="176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49D188F-6845-4DE4-D591-6890AEAF4FF2}"/>
              </a:ext>
            </a:extLst>
          </p:cNvPr>
          <p:cNvSpPr/>
          <p:nvPr/>
        </p:nvSpPr>
        <p:spPr>
          <a:xfrm>
            <a:off x="3877519" y="5359078"/>
            <a:ext cx="8314481" cy="1388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8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DICKE MODEL</a:t>
            </a:r>
          </a:p>
        </p:txBody>
      </p:sp>
    </p:spTree>
    <p:extLst>
      <p:ext uri="{BB962C8B-B14F-4D97-AF65-F5344CB8AC3E}">
        <p14:creationId xmlns:p14="http://schemas.microsoft.com/office/powerpoint/2010/main" val="165344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39213"/>
            <a:ext cx="9144000" cy="988142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0336" y="6384004"/>
            <a:ext cx="410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s-MX" dirty="0">
                <a:latin typeface="Palatino" pitchFamily="4" charset="0"/>
                <a:sym typeface="Palatino" pitchFamily="4" charset="0"/>
              </a:rPr>
              <a:t>R. H. </a:t>
            </a:r>
            <a:r>
              <a:rPr lang="en-US" altLang="es-MX" dirty="0" err="1">
                <a:latin typeface="Palatino" pitchFamily="4" charset="0"/>
                <a:sym typeface="Palatino" pitchFamily="4" charset="0"/>
              </a:rPr>
              <a:t>Dicke</a:t>
            </a:r>
            <a:r>
              <a:rPr lang="en-US" altLang="es-MX" dirty="0">
                <a:latin typeface="Palatino" pitchFamily="4" charset="0"/>
                <a:sym typeface="Palatino" pitchFamily="4" charset="0"/>
              </a:rPr>
              <a:t>, Phys. Rev. </a:t>
            </a:r>
            <a:r>
              <a:rPr lang="en-US" altLang="es-MX" b="1" dirty="0">
                <a:latin typeface="Palatino" pitchFamily="4" charset="0"/>
                <a:sym typeface="Palatino" pitchFamily="4" charset="0"/>
              </a:rPr>
              <a:t>93</a:t>
            </a:r>
            <a:r>
              <a:rPr lang="en-US" altLang="es-MX" dirty="0">
                <a:latin typeface="Palatino" pitchFamily="4" charset="0"/>
                <a:sym typeface="Palatino" pitchFamily="4" charset="0"/>
              </a:rPr>
              <a:t>, 99 (1954)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0" y="1111019"/>
            <a:ext cx="2286000" cy="27432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68554" y="3949307"/>
            <a:ext cx="192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H.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(1916-1997)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278" y="1961610"/>
            <a:ext cx="2037095" cy="116525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38299" y="3400381"/>
            <a:ext cx="321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n 27"/>
          <p:cNvPicPr/>
          <p:nvPr/>
        </p:nvPicPr>
        <p:blipFill>
          <a:blip r:embed="rId4"/>
          <a:stretch>
            <a:fillRect/>
          </a:stretch>
        </p:blipFill>
        <p:spPr>
          <a:xfrm>
            <a:off x="2595546" y="4326199"/>
            <a:ext cx="8797624" cy="124703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524000" y="5587265"/>
            <a:ext cx="270184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Photonic</a:t>
            </a:r>
            <a:r>
              <a:rPr lang="es-MX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652211" y="5588757"/>
            <a:ext cx="293430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term</a:t>
            </a:r>
            <a:endParaRPr lang="es-MX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8138823" y="5588757"/>
            <a:ext cx="364287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s-MX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lang="es-MX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3784576" y="4342383"/>
            <a:ext cx="1226139" cy="962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e 32"/>
          <p:cNvSpPr/>
          <p:nvPr/>
        </p:nvSpPr>
        <p:spPr>
          <a:xfrm>
            <a:off x="5334049" y="4326199"/>
            <a:ext cx="1226139" cy="9628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/>
          <p:cNvSpPr/>
          <p:nvPr/>
        </p:nvSpPr>
        <p:spPr>
          <a:xfrm>
            <a:off x="6883522" y="4272473"/>
            <a:ext cx="4682836" cy="1205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ubtítulo 2"/>
          <p:cNvSpPr>
            <a:spLocks noGrp="1"/>
          </p:cNvSpPr>
          <p:nvPr>
            <p:ph type="subTitle" idx="1"/>
          </p:nvPr>
        </p:nvSpPr>
        <p:spPr>
          <a:xfrm>
            <a:off x="7101389" y="1603610"/>
            <a:ext cx="8583561" cy="2591309"/>
          </a:xfrm>
        </p:spPr>
        <p:txBody>
          <a:bodyPr>
            <a:normAutofit/>
          </a:bodyPr>
          <a:lstStyle/>
          <a:p>
            <a:pPr algn="l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Pseudo-espin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operators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03" y="1533750"/>
            <a:ext cx="622439" cy="37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48" y="3210008"/>
            <a:ext cx="227641" cy="2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5" y="2032947"/>
            <a:ext cx="879984" cy="28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5" y="2874501"/>
            <a:ext cx="879984" cy="25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12" y="2458321"/>
            <a:ext cx="301477" cy="2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01" y="3570933"/>
            <a:ext cx="1056835" cy="43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2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39213"/>
            <a:ext cx="9144000" cy="988142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3" y="2938122"/>
            <a:ext cx="2880000" cy="17625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737" y="2030157"/>
            <a:ext cx="2866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err="1"/>
              <a:t>Simplier</a:t>
            </a:r>
            <a:r>
              <a:rPr lang="es-MX" sz="2200" dirty="0"/>
              <a:t> </a:t>
            </a:r>
            <a:r>
              <a:rPr lang="es-MX" sz="2200" dirty="0" err="1"/>
              <a:t>system</a:t>
            </a:r>
            <a:endParaRPr lang="es-MX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/>
              <a:t>Non integrable.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 err="1"/>
              <a:t>Spectroscopy</a:t>
            </a:r>
            <a:r>
              <a:rPr lang="es-MX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u="sng" dirty="0"/>
              <a:t>Quantum pase </a:t>
            </a:r>
            <a:r>
              <a:rPr lang="es-MX" sz="2200" u="sng" dirty="0" err="1"/>
              <a:t>transitions</a:t>
            </a:r>
            <a:r>
              <a:rPr lang="es-MX" sz="2200" u="sng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b="1" u="sng" dirty="0"/>
              <a:t>Chaos.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4827843"/>
            <a:ext cx="614155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s-MX" sz="1600" dirty="0"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4" charset="0"/>
              </a:rPr>
              <a:t>R. H. </a:t>
            </a:r>
            <a:r>
              <a:rPr lang="en-US" altLang="es-MX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4" charset="0"/>
              </a:rPr>
              <a:t>Dicke</a:t>
            </a:r>
            <a:r>
              <a:rPr lang="en-US" altLang="es-MX" sz="1600" dirty="0"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4" charset="0"/>
              </a:rPr>
              <a:t>, Phys. Rev. </a:t>
            </a:r>
            <a:r>
              <a:rPr lang="en-US" altLang="es-MX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4" charset="0"/>
              </a:rPr>
              <a:t>93</a:t>
            </a:r>
            <a:r>
              <a:rPr lang="en-US" altLang="es-MX" sz="1600" dirty="0"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4" charset="0"/>
              </a:rPr>
              <a:t>, 99 (1954).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Carmichael, H. J., Gardiner, C. W. &amp; Walls, Phys. Lett. 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(1973).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Emary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Brandes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E </a:t>
            </a:r>
            <a:r>
              <a:rPr lang="es-MX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066203 (2003).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M.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Fink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s-MX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083601 (2009).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Baumann, K., et al,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464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1301–1306 (2010).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Kater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Murch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11-12 (2017).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Chavez-Carlos, et al.,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es-MX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sz="16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s-MX" sz="1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024101 (2019).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Villaseñor, et al., </a:t>
            </a:r>
            <a:r>
              <a:rPr lang="es-MX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s-MX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2405.20381 (2024)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67978" y="2296188"/>
            <a:ext cx="330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Experimentalmentally</a:t>
            </a:r>
            <a:r>
              <a:rPr lang="es-MX" dirty="0"/>
              <a:t> done in QED </a:t>
            </a:r>
            <a:r>
              <a:rPr lang="es-MX" dirty="0" err="1"/>
              <a:t>for</a:t>
            </a:r>
            <a:r>
              <a:rPr lang="es-MX" dirty="0"/>
              <a:t> N=3.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50" y="1849489"/>
            <a:ext cx="1883898" cy="228351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519757" y="1279028"/>
            <a:ext cx="395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Quantum </a:t>
            </a:r>
            <a:r>
              <a:rPr lang="es-MX" dirty="0" err="1"/>
              <a:t>phase</a:t>
            </a:r>
            <a:r>
              <a:rPr lang="es-MX" dirty="0"/>
              <a:t> </a:t>
            </a:r>
            <a:r>
              <a:rPr lang="es-MX" dirty="0" err="1"/>
              <a:t>transition</a:t>
            </a:r>
            <a:r>
              <a:rPr lang="es-MX" dirty="0"/>
              <a:t> </a:t>
            </a:r>
            <a:r>
              <a:rPr lang="es-MX" dirty="0" err="1"/>
              <a:t>observed</a:t>
            </a:r>
            <a:r>
              <a:rPr lang="es-MX" dirty="0"/>
              <a:t> in Bose-Einstein </a:t>
            </a:r>
            <a:r>
              <a:rPr lang="es-MX" dirty="0" err="1"/>
              <a:t>condensate</a:t>
            </a:r>
            <a:r>
              <a:rPr lang="es-MX" dirty="0"/>
              <a:t>!!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087958" y="1602194"/>
            <a:ext cx="330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“Quantum </a:t>
            </a:r>
            <a:r>
              <a:rPr lang="es-MX" b="1" dirty="0" err="1"/>
              <a:t>phase</a:t>
            </a:r>
            <a:r>
              <a:rPr lang="es-MX" b="1" dirty="0"/>
              <a:t> </a:t>
            </a:r>
            <a:r>
              <a:rPr lang="es-MX" b="1" dirty="0" err="1"/>
              <a:t>transitions</a:t>
            </a:r>
            <a:r>
              <a:rPr lang="es-MX" b="1" dirty="0"/>
              <a:t> and chaos are </a:t>
            </a:r>
            <a:r>
              <a:rPr lang="es-MX" b="1" dirty="0" err="1"/>
              <a:t>related</a:t>
            </a:r>
            <a:r>
              <a:rPr lang="es-MX" b="1" dirty="0"/>
              <a:t>”.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08" y="4496143"/>
            <a:ext cx="3305889" cy="124243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136574" y="4126811"/>
            <a:ext cx="466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Quantum </a:t>
            </a:r>
            <a:r>
              <a:rPr lang="es-MX" b="1" dirty="0" err="1"/>
              <a:t>technologies</a:t>
            </a:r>
            <a:endParaRPr lang="es-MX" b="1" dirty="0"/>
          </a:p>
        </p:txBody>
      </p:sp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FAFA175-AB2B-84CB-1AB4-20ED36997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94147"/>
            <a:ext cx="2773408" cy="167702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D58EB9-F023-095E-96B3-4C8861C7B696}"/>
              </a:ext>
            </a:extLst>
          </p:cNvPr>
          <p:cNvSpPr txBox="1"/>
          <p:nvPr/>
        </p:nvSpPr>
        <p:spPr>
          <a:xfrm>
            <a:off x="6964317" y="4748027"/>
            <a:ext cx="115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OTOC</a:t>
            </a:r>
          </a:p>
        </p:txBody>
      </p:sp>
    </p:spTree>
    <p:extLst>
      <p:ext uri="{BB962C8B-B14F-4D97-AF65-F5344CB8AC3E}">
        <p14:creationId xmlns:p14="http://schemas.microsoft.com/office/powerpoint/2010/main" val="94135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39213"/>
            <a:ext cx="9144000" cy="988142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2436" y="5988101"/>
            <a:ext cx="577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/>
              </a:rPr>
              <a:t>C. </a:t>
            </a:r>
            <a:r>
              <a:rPr lang="en-US" dirty="0" err="1">
                <a:latin typeface="Palatino"/>
              </a:rPr>
              <a:t>Emary</a:t>
            </a:r>
            <a:r>
              <a:rPr lang="en-US" dirty="0">
                <a:latin typeface="Palatino"/>
              </a:rPr>
              <a:t>, T. </a:t>
            </a:r>
            <a:r>
              <a:rPr lang="en-US" dirty="0" err="1">
                <a:latin typeface="Palatino"/>
              </a:rPr>
              <a:t>Brandes</a:t>
            </a:r>
            <a:r>
              <a:rPr lang="es-MX" dirty="0">
                <a:latin typeface="Palatino"/>
              </a:rPr>
              <a:t>, </a:t>
            </a:r>
            <a:r>
              <a:rPr lang="es-MX" dirty="0" err="1">
                <a:latin typeface="Palatino"/>
              </a:rPr>
              <a:t>Phys</a:t>
            </a:r>
            <a:r>
              <a:rPr lang="es-MX" dirty="0">
                <a:latin typeface="Palatino"/>
              </a:rPr>
              <a:t>. Rev. E </a:t>
            </a:r>
            <a:r>
              <a:rPr lang="es-MX" b="1" dirty="0">
                <a:latin typeface="Palatino"/>
              </a:rPr>
              <a:t>67</a:t>
            </a:r>
            <a:r>
              <a:rPr lang="es-MX" dirty="0">
                <a:latin typeface="Palatino"/>
              </a:rPr>
              <a:t>, 066203 (2003).</a:t>
            </a:r>
            <a:endParaRPr lang="en-US" dirty="0">
              <a:latin typeface="Palatino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72084" y="6146916"/>
            <a:ext cx="566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Energy </a:t>
            </a:r>
            <a:r>
              <a:rPr lang="es-MX" dirty="0" err="1"/>
              <a:t>level</a:t>
            </a:r>
            <a:r>
              <a:rPr lang="es-MX" dirty="0"/>
              <a:t> </a:t>
            </a:r>
            <a:r>
              <a:rPr lang="es-MX" dirty="0" err="1"/>
              <a:t>spacing</a:t>
            </a:r>
            <a:r>
              <a:rPr lang="es-MX" dirty="0"/>
              <a:t>: </a:t>
            </a:r>
            <a:r>
              <a:rPr lang="es-MX" dirty="0" err="1"/>
              <a:t>distributions</a:t>
            </a:r>
            <a:r>
              <a:rPr lang="es-MX" dirty="0"/>
              <a:t> Wigner (red) y Poisson (blue)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84" y="1212873"/>
            <a:ext cx="5400000" cy="19315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707060"/>
            <a:ext cx="5760000" cy="30773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84" y="3613834"/>
            <a:ext cx="3600000" cy="252868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154242" y="5201587"/>
            <a:ext cx="473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=0.5.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 j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387615" y="3061066"/>
            <a:ext cx="566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Atomic</a:t>
            </a:r>
            <a:r>
              <a:rPr lang="es-MX" dirty="0"/>
              <a:t> </a:t>
            </a:r>
            <a:r>
              <a:rPr lang="es-MX" dirty="0" err="1"/>
              <a:t>inversion</a:t>
            </a:r>
            <a:r>
              <a:rPr lang="es-MX" dirty="0"/>
              <a:t> and </a:t>
            </a:r>
            <a:r>
              <a:rPr lang="es-MX" dirty="0" err="1"/>
              <a:t>expected</a:t>
            </a:r>
            <a:r>
              <a:rPr lang="es-MX" dirty="0"/>
              <a:t> </a:t>
            </a:r>
            <a:r>
              <a:rPr lang="es-MX" dirty="0" err="1"/>
              <a:t>values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photons</a:t>
            </a:r>
            <a:r>
              <a:rPr lang="es-MX" dirty="0"/>
              <a:t>. </a:t>
            </a:r>
            <a:r>
              <a:rPr lang="es-MX" b="1" dirty="0"/>
              <a:t>Quantum pase </a:t>
            </a:r>
            <a:r>
              <a:rPr lang="es-MX" b="1" dirty="0" err="1"/>
              <a:t>transition</a:t>
            </a:r>
            <a:r>
              <a:rPr lang="es-MX" b="1" dirty="0"/>
              <a:t> (QPT)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609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9" y="3042233"/>
            <a:ext cx="4481318" cy="526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102950"/>
            <a:ext cx="7200000" cy="78177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51" y="3677463"/>
            <a:ext cx="2150728" cy="7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0" y="5612867"/>
            <a:ext cx="12376354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C. </a:t>
            </a:r>
            <a:r>
              <a:rPr lang="en-US" altLang="en-US" sz="1400" dirty="0" err="1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Emary</a:t>
            </a:r>
            <a:r>
              <a:rPr lang="en-US" altLang="en-US" sz="1400" dirty="0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, T. </a:t>
            </a:r>
            <a:r>
              <a:rPr lang="en-US" altLang="en-US" sz="1400" dirty="0" err="1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Brandes</a:t>
            </a:r>
            <a:r>
              <a:rPr lang="en-US" altLang="en-US" sz="1400" dirty="0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, Phys. Rev. E </a:t>
            </a:r>
            <a:r>
              <a:rPr lang="en-US" altLang="en-US" sz="1400" b="1" dirty="0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67</a:t>
            </a:r>
            <a:r>
              <a:rPr lang="en-US" altLang="en-US" sz="1400" dirty="0">
                <a:latin typeface="Palatino"/>
                <a:cs typeface="Times" panose="02020603050405020304" pitchFamily="18" charset="0"/>
                <a:sym typeface="Times" panose="02020603050405020304" pitchFamily="18" charset="0"/>
              </a:rPr>
              <a:t>, 066203 (2003)</a:t>
            </a:r>
            <a:endParaRPr lang="en-US" sz="1400" dirty="0">
              <a:latin typeface="Palati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alatino"/>
              </a:rPr>
              <a:t>L. </a:t>
            </a:r>
            <a:r>
              <a:rPr lang="en-US" sz="1400" dirty="0" err="1">
                <a:latin typeface="Palatino"/>
              </a:rPr>
              <a:t>Bakemeier</a:t>
            </a:r>
            <a:r>
              <a:rPr lang="en-US" sz="1400" dirty="0">
                <a:latin typeface="Palatino"/>
              </a:rPr>
              <a:t>, A. </a:t>
            </a:r>
            <a:r>
              <a:rPr lang="en-US" sz="1400" dirty="0" err="1">
                <a:latin typeface="Palatino"/>
              </a:rPr>
              <a:t>Alvermann</a:t>
            </a:r>
            <a:r>
              <a:rPr lang="en-US" sz="1400" dirty="0">
                <a:latin typeface="Palatino"/>
              </a:rPr>
              <a:t>, and H. </a:t>
            </a:r>
            <a:r>
              <a:rPr lang="en-US" sz="1400" dirty="0" err="1">
                <a:latin typeface="Palatino"/>
              </a:rPr>
              <a:t>Fehske</a:t>
            </a:r>
            <a:r>
              <a:rPr lang="en-US" sz="1400" dirty="0">
                <a:latin typeface="Palatino"/>
              </a:rPr>
              <a:t>, </a:t>
            </a:r>
            <a:r>
              <a:rPr lang="fr-FR" sz="1400" dirty="0">
                <a:latin typeface="Palatino"/>
              </a:rPr>
              <a:t>Phys. </a:t>
            </a:r>
            <a:r>
              <a:rPr lang="fr-FR" sz="1400" dirty="0" err="1">
                <a:latin typeface="Palatino"/>
              </a:rPr>
              <a:t>Rev</a:t>
            </a:r>
            <a:r>
              <a:rPr lang="fr-FR" sz="1400" dirty="0">
                <a:latin typeface="Palatino"/>
              </a:rPr>
              <a:t>. </a:t>
            </a:r>
            <a:r>
              <a:rPr lang="fr-FR" sz="1400" dirty="0" err="1">
                <a:latin typeface="Palatino"/>
              </a:rPr>
              <a:t>Lett</a:t>
            </a:r>
            <a:r>
              <a:rPr lang="fr-FR" sz="1400" dirty="0">
                <a:latin typeface="Palatino"/>
              </a:rPr>
              <a:t>. </a:t>
            </a:r>
            <a:r>
              <a:rPr lang="fr-FR" sz="1400" b="1" dirty="0">
                <a:latin typeface="Palatino"/>
              </a:rPr>
              <a:t>88</a:t>
            </a:r>
            <a:r>
              <a:rPr lang="fr-FR" sz="1400" dirty="0">
                <a:latin typeface="Palatino"/>
              </a:rPr>
              <a:t>, 043835 (2013).</a:t>
            </a:r>
          </a:p>
          <a:p>
            <a:pPr marL="285750" indent="-285750"/>
            <a:r>
              <a:rPr lang="it-IT" sz="1400" dirty="0">
                <a:latin typeface="Palatino"/>
              </a:rPr>
              <a:t>M. A. Bastarrachea-Magnani, S. Lerma-Hernandez, and </a:t>
            </a:r>
            <a:r>
              <a:rPr lang="en-US" sz="1400" dirty="0">
                <a:latin typeface="Palatino"/>
              </a:rPr>
              <a:t>J. G. Hirsch, Phys. Rev. A </a:t>
            </a:r>
            <a:r>
              <a:rPr lang="en-US" sz="1400" b="1" dirty="0">
                <a:latin typeface="Palatino"/>
              </a:rPr>
              <a:t>89</a:t>
            </a:r>
            <a:r>
              <a:rPr lang="en-US" sz="1400" dirty="0">
                <a:latin typeface="Palatino"/>
              </a:rPr>
              <a:t>, 032101 (2014).</a:t>
            </a:r>
            <a:endParaRPr lang="fr-FR" sz="1400" dirty="0">
              <a:latin typeface="Palatino"/>
            </a:endParaRPr>
          </a:p>
          <a:p>
            <a:pPr marL="285750" indent="-285750"/>
            <a:r>
              <a:rPr lang="en-US" sz="1400" dirty="0">
                <a:latin typeface="Palatino"/>
              </a:rPr>
              <a:t>A. </a:t>
            </a:r>
            <a:r>
              <a:rPr lang="en-US" sz="1400" dirty="0" err="1">
                <a:latin typeface="Palatino"/>
              </a:rPr>
              <a:t>Altland</a:t>
            </a:r>
            <a:r>
              <a:rPr lang="en-US" sz="1400" dirty="0">
                <a:latin typeface="Palatino"/>
              </a:rPr>
              <a:t>, F. </a:t>
            </a:r>
            <a:r>
              <a:rPr lang="en-US" sz="1400" dirty="0" err="1">
                <a:latin typeface="Palatino"/>
              </a:rPr>
              <a:t>Haake</a:t>
            </a:r>
            <a:r>
              <a:rPr lang="en-US" sz="1400" dirty="0">
                <a:latin typeface="Palatino"/>
              </a:rPr>
              <a:t>, New J Phys. </a:t>
            </a:r>
            <a:r>
              <a:rPr lang="en-US" sz="1400" b="1" dirty="0">
                <a:latin typeface="Palatino"/>
              </a:rPr>
              <a:t>14</a:t>
            </a:r>
            <a:r>
              <a:rPr lang="en-US" sz="1400" dirty="0">
                <a:latin typeface="Palatino"/>
              </a:rPr>
              <a:t>  073011 (2014).</a:t>
            </a:r>
            <a:endParaRPr lang="en-US" altLang="es-MX" sz="1400" dirty="0">
              <a:latin typeface="Palatino"/>
              <a:sym typeface="Palatino" pitchFamily="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s-MX" sz="2400" dirty="0">
              <a:sym typeface="Palatino" pitchFamily="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3768" y="3942919"/>
            <a:ext cx="109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Field:</a:t>
            </a:r>
            <a:endParaRPr lang="en-U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3768" y="4772635"/>
            <a:ext cx="108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Atoms</a:t>
            </a:r>
            <a:r>
              <a:rPr lang="es-MX" sz="2000" dirty="0"/>
              <a:t>:</a:t>
            </a:r>
            <a:endParaRPr lang="en-U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05972" y="1307869"/>
            <a:ext cx="277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Coherent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92132" y="1687779"/>
            <a:ext cx="1017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Glauber</a:t>
            </a:r>
            <a:endParaRPr lang="en-U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419810" y="1687779"/>
            <a:ext cx="87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SU(2)</a:t>
            </a:r>
            <a:endParaRPr lang="en-US" sz="2000" dirty="0"/>
          </a:p>
        </p:txBody>
      </p:sp>
      <p:cxnSp>
        <p:nvCxnSpPr>
          <p:cNvPr id="15" name="Conector recto de flecha 14"/>
          <p:cNvCxnSpPr>
            <a:stCxn id="13" idx="2"/>
          </p:cNvCxnSpPr>
          <p:nvPr/>
        </p:nvCxnSpPr>
        <p:spPr>
          <a:xfrm>
            <a:off x="2000993" y="2087889"/>
            <a:ext cx="495006" cy="25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3419809" y="2087889"/>
            <a:ext cx="437551" cy="25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derecha 20"/>
          <p:cNvSpPr/>
          <p:nvPr/>
        </p:nvSpPr>
        <p:spPr>
          <a:xfrm>
            <a:off x="4343323" y="4384486"/>
            <a:ext cx="822236" cy="324975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ángulo 21"/>
          <p:cNvSpPr/>
          <p:nvPr/>
        </p:nvSpPr>
        <p:spPr>
          <a:xfrm>
            <a:off x="5259153" y="3568508"/>
            <a:ext cx="6708257" cy="2062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27" y="3813995"/>
            <a:ext cx="6130708" cy="17174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44" y="4773080"/>
            <a:ext cx="2510517" cy="3996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44" y="5172745"/>
            <a:ext cx="3217770" cy="4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25708" y="335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Simetries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Hamiltonian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3" y="1408505"/>
            <a:ext cx="5888173" cy="16494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958698" y="3444730"/>
            <a:ext cx="232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= 0 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9" y="4406748"/>
            <a:ext cx="5869899" cy="155149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83308" y="1660820"/>
            <a:ext cx="3639787" cy="11387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Invariance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→ -p</a:t>
            </a:r>
          </a:p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,q) →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,-q)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6" y="3706340"/>
            <a:ext cx="5640910" cy="2536451"/>
          </a:xfrm>
          <a:prstGeom prst="rect">
            <a:avLst/>
          </a:prstGeom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88" y="6355169"/>
            <a:ext cx="2960107" cy="33095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562988" y="3372419"/>
            <a:ext cx="539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MX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s-MX" sz="32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MX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p=0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echa: hacia abajo 1"/>
          <p:cNvSpPr/>
          <p:nvPr/>
        </p:nvSpPr>
        <p:spPr>
          <a:xfrm>
            <a:off x="1259174" y="4044963"/>
            <a:ext cx="584616" cy="3617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55" y="3250988"/>
            <a:ext cx="1429606" cy="15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Integrable </a:t>
            </a:r>
            <a:r>
              <a:rPr lang="es-MX" b="1" dirty="0" err="1"/>
              <a:t>limits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>
              <a:buNone/>
            </a:pPr>
            <a:r>
              <a:rPr lang="es-MX" sz="3200" dirty="0"/>
              <a:t>No </a:t>
            </a:r>
            <a:r>
              <a:rPr lang="es-MX" sz="3200" dirty="0" err="1"/>
              <a:t>dependency</a:t>
            </a:r>
            <a:r>
              <a:rPr lang="es-MX" sz="3200" dirty="0"/>
              <a:t> </a:t>
            </a:r>
            <a:r>
              <a:rPr lang="es-MX" sz="3200" dirty="0" err="1"/>
              <a:t>of</a:t>
            </a:r>
            <a:r>
              <a:rPr lang="es-MX" sz="3200" dirty="0"/>
              <a:t>  </a:t>
            </a:r>
          </a:p>
          <a:p>
            <a:pPr marL="0" indent="0">
              <a:buNone/>
            </a:pPr>
            <a:r>
              <a:rPr lang="es-MX" sz="3200" b="1" dirty="0"/>
              <a:t>          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dirty="0" err="1"/>
              <a:t>constant</a:t>
            </a:r>
            <a:endParaRPr lang="es-MX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marL="0" indent="0">
              <a:buNone/>
            </a:pPr>
            <a:r>
              <a:rPr lang="es-MX" sz="3200" dirty="0"/>
              <a:t>No </a:t>
            </a:r>
            <a:r>
              <a:rPr lang="es-MX" sz="3200" dirty="0" err="1"/>
              <a:t>dependency</a:t>
            </a:r>
            <a:r>
              <a:rPr lang="es-MX" sz="3200" dirty="0"/>
              <a:t> </a:t>
            </a:r>
            <a:r>
              <a:rPr lang="es-MX" sz="3200" dirty="0" err="1"/>
              <a:t>of</a:t>
            </a:r>
            <a:r>
              <a:rPr lang="es-MX" sz="3200" dirty="0"/>
              <a:t>  </a:t>
            </a:r>
          </a:p>
          <a:p>
            <a:pPr marL="0" indent="0">
              <a:buNone/>
            </a:pPr>
            <a:r>
              <a:rPr lang="es-MX" sz="3200" b="1" dirty="0"/>
              <a:t>          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dirty="0" err="1"/>
              <a:t>constant</a:t>
            </a:r>
            <a:endParaRPr lang="es-MX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s-MX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>
              <a:buNone/>
            </a:pPr>
            <a:r>
              <a:rPr lang="es-MX" sz="3200" dirty="0" err="1"/>
              <a:t>Rotation</a:t>
            </a:r>
            <a:endParaRPr lang="es-MX" sz="3200" dirty="0"/>
          </a:p>
          <a:p>
            <a:pPr marL="0" indent="0">
              <a:buNone/>
            </a:pPr>
            <a:r>
              <a:rPr lang="es-MX" sz="3200" dirty="0"/>
              <a:t>No </a:t>
            </a:r>
            <a:r>
              <a:rPr lang="es-MX" sz="3200" dirty="0" err="1"/>
              <a:t>dependency</a:t>
            </a:r>
            <a:r>
              <a:rPr lang="es-MX" sz="3200" dirty="0"/>
              <a:t> </a:t>
            </a:r>
            <a:r>
              <a:rPr lang="es-MX" sz="3200" dirty="0" err="1"/>
              <a:t>of</a:t>
            </a:r>
            <a:r>
              <a:rPr lang="es-MX" sz="3200" dirty="0"/>
              <a:t>  </a:t>
            </a:r>
          </a:p>
          <a:p>
            <a:pPr marL="0" indent="0">
              <a:buNone/>
            </a:pPr>
            <a:r>
              <a:rPr lang="es-MX" sz="3200" b="1" dirty="0"/>
              <a:t>     </a:t>
            </a:r>
            <a:r>
              <a:rPr lang="es-MX" sz="3200" dirty="0"/>
              <a:t>    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dirty="0" err="1"/>
              <a:t>constant</a:t>
            </a:r>
            <a:endParaRPr lang="es-MX" sz="3200" dirty="0"/>
          </a:p>
          <a:p>
            <a:endParaRPr lang="es-MX" dirty="0"/>
          </a:p>
        </p:txBody>
      </p:sp>
      <p:sp>
        <p:nvSpPr>
          <p:cNvPr id="4" name="Flecha: a la derecha 3"/>
          <p:cNvSpPr/>
          <p:nvPr/>
        </p:nvSpPr>
        <p:spPr>
          <a:xfrm>
            <a:off x="3965442" y="2263542"/>
            <a:ext cx="721895" cy="2887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76" y="2103122"/>
            <a:ext cx="1139237" cy="764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25" y="2197178"/>
            <a:ext cx="283478" cy="4214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87" y="2603786"/>
            <a:ext cx="425197" cy="4527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17" y="3396994"/>
            <a:ext cx="819751" cy="3531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3509783"/>
            <a:ext cx="246534" cy="298619"/>
          </a:xfrm>
          <a:prstGeom prst="rect">
            <a:avLst/>
          </a:prstGeom>
        </p:spPr>
      </p:pic>
      <p:sp>
        <p:nvSpPr>
          <p:cNvPr id="10" name="Flecha: a la derecha 9"/>
          <p:cNvSpPr/>
          <p:nvPr/>
        </p:nvSpPr>
        <p:spPr>
          <a:xfrm>
            <a:off x="4195119" y="6180661"/>
            <a:ext cx="721895" cy="2887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49" y="4710869"/>
            <a:ext cx="2316352" cy="406271"/>
          </a:xfrm>
          <a:prstGeom prst="rect">
            <a:avLst/>
          </a:prstGeom>
        </p:spPr>
      </p:pic>
      <p:sp>
        <p:nvSpPr>
          <p:cNvPr id="12" name="Flecha: a la derecha 11"/>
          <p:cNvSpPr/>
          <p:nvPr/>
        </p:nvSpPr>
        <p:spPr>
          <a:xfrm>
            <a:off x="5051273" y="4773649"/>
            <a:ext cx="721895" cy="2887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14" y="4635956"/>
            <a:ext cx="3007059" cy="5961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97" y="5509669"/>
            <a:ext cx="431575" cy="3918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25" y="5105656"/>
            <a:ext cx="398268" cy="3609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5935414"/>
            <a:ext cx="2745678" cy="6695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36" y="6045116"/>
            <a:ext cx="1505800" cy="559849"/>
          </a:xfrm>
          <a:prstGeom prst="rect">
            <a:avLst/>
          </a:prstGeom>
        </p:spPr>
      </p:pic>
      <p:sp>
        <p:nvSpPr>
          <p:cNvPr id="18" name="Flecha: a la derecha 17"/>
          <p:cNvSpPr/>
          <p:nvPr/>
        </p:nvSpPr>
        <p:spPr>
          <a:xfrm>
            <a:off x="3976902" y="3461409"/>
            <a:ext cx="721895" cy="2887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84" y="3932680"/>
            <a:ext cx="256079" cy="33610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6A4405-5D29-4829-E5D3-D33CC339BC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91" y="1372434"/>
            <a:ext cx="5888173" cy="16494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357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1185</Words>
  <Application>Microsoft Office PowerPoint</Application>
  <PresentationFormat>Panorámica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Mathematica1</vt:lpstr>
      <vt:lpstr>Palatino</vt:lpstr>
      <vt:lpstr>Times New Roman</vt:lpstr>
      <vt:lpstr>Wingdings</vt:lpstr>
      <vt:lpstr>Tema de Office</vt:lpstr>
      <vt:lpstr>Presentación de PowerPoint</vt:lpstr>
      <vt:lpstr>Outline</vt:lpstr>
      <vt:lpstr>DICKE MODEL</vt:lpstr>
      <vt:lpstr>Dicke model</vt:lpstr>
      <vt:lpstr>Dicke model</vt:lpstr>
      <vt:lpstr>Dicke model</vt:lpstr>
      <vt:lpstr>Classical Hamiltonian</vt:lpstr>
      <vt:lpstr>Presentación de PowerPoint</vt:lpstr>
      <vt:lpstr>Integrable limits</vt:lpstr>
      <vt:lpstr>Dynamical analysis</vt:lpstr>
      <vt:lpstr>KAM and Dicke model</vt:lpstr>
      <vt:lpstr>Energy Shell and coupling</vt:lpstr>
      <vt:lpstr>Energy Shell and coupling</vt:lpstr>
      <vt:lpstr>Energy Shell and coupling</vt:lpstr>
      <vt:lpstr>Classical dynamics</vt:lpstr>
      <vt:lpstr>Lyapunov exponent</vt:lpstr>
      <vt:lpstr>Variational equations</vt:lpstr>
      <vt:lpstr>LE in the Dicke model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Maps of porcentage of chaos and average of the LE in phase space*</vt:lpstr>
      <vt:lpstr>3. Homework</vt:lpstr>
      <vt:lpstr>Exercies: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CHAOS IN ATOM-FIELD SYSTEM</dc:title>
  <dc:creator>Jorge Chávez</dc:creator>
  <cp:lastModifiedBy>Chavez Carlos, Jorge</cp:lastModifiedBy>
  <cp:revision>320</cp:revision>
  <dcterms:created xsi:type="dcterms:W3CDTF">2016-06-01T21:33:07Z</dcterms:created>
  <dcterms:modified xsi:type="dcterms:W3CDTF">2024-06-10T15:55:00Z</dcterms:modified>
</cp:coreProperties>
</file>